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9" r:id="rId18"/>
    <p:sldId id="291" r:id="rId19"/>
    <p:sldId id="292" r:id="rId20"/>
    <p:sldId id="265" r:id="rId21"/>
    <p:sldId id="266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1" y="39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4C7D9-8719-4F2E-9451-90F9F34F62E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04BE7-2B66-44C2-BD61-AE5387A54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04BE7-2B66-44C2-BD61-AE5387A543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1894-B56E-AFE9-0739-93A5AFE0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A9736-30E0-7D21-05E2-99FD18897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B8952-1B1D-4E39-166C-E00E77CF7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69CB-D052-4EA1-9067-A697846DECF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6D097-B7F6-2FF6-4034-AE489D46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F7A13-132F-5FF8-2737-6A06D814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AA0E-ED8F-43AC-B2E1-1082AAE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1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11EB-AE09-0008-7D1C-9BE7CA13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30E7B-E323-3284-6469-09D30D166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32C03-C7D6-546F-72A2-E9F268EF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69CB-D052-4EA1-9067-A697846DECF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E8418-0B5C-250E-A0A6-79F6F135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6546D-BF39-81A4-0D51-CD2E5E93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AA0E-ED8F-43AC-B2E1-1082AAE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8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47E72-15C2-A7B6-28A0-C1E772B7C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982FF-733F-1CC6-D229-55338BF70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E1B49-CCD0-A82A-C4AD-2C2DA5C7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69CB-D052-4EA1-9067-A697846DECF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984C0-EBF3-915E-2856-5C943127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46737-8833-48CD-6696-672BC8EC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AA0E-ED8F-43AC-B2E1-1082AAE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AED65-2B0D-8F22-F657-F72830AA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2411-C3AF-08F2-CF3C-96ACE7F2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EB1EB-2B5C-AD1D-9E87-CD37A428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69CB-D052-4EA1-9067-A697846DECF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44B63-91C3-DCCD-CCCF-580AA375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ED3A-E31D-F6EB-3A63-B70AE564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AA0E-ED8F-43AC-B2E1-1082AAE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6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208B-0C6E-8F01-3808-76BD98C5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92301-0B21-ACD7-E6C4-8A6796F15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9AD81-E76B-ED9B-E2E4-2786D0B3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69CB-D052-4EA1-9067-A697846DECF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8F145-315D-4A32-6F2B-71511770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28039-6069-D98F-EBAB-FD58D910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AA0E-ED8F-43AC-B2E1-1082AAE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2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0AAE-F240-AA0C-0845-D04768D9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01F70-9752-3BF5-E263-92EB62502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31A9B-EA29-DA63-7C28-3D2AB43CB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D763C-1846-CFCB-CC1B-D45C7C54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69CB-D052-4EA1-9067-A697846DECF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DAA12-9D23-4F32-DEAD-8FB55C99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0107E-003B-2A7D-3ED2-FD95DA80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AA0E-ED8F-43AC-B2E1-1082AAE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ED955-0680-C8EF-2167-8F19EFE73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F607B-81D3-BA8B-E7B4-AA065D4CB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8ADD9-1BAD-F823-865D-CBCD81030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B289-1B49-3EDA-0A5B-D171164F4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6F2D02-DB04-4B62-EB7D-130D42773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06AB6-D1E6-1677-C358-7D0A49E8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69CB-D052-4EA1-9067-A697846DECF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2F6DED-CB24-0669-C216-505AFB21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A5F38-FBEF-D093-3FA1-49CB96B3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AA0E-ED8F-43AC-B2E1-1082AAE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B748-49B3-8362-8E2D-D6A6D8C4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EA0AE-62D5-92F1-71D9-FD507DCE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69CB-D052-4EA1-9067-A697846DECF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5C0CD-C353-8F6F-9682-E842B47C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29327-6A40-CF34-B7DA-DF29FDB6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AA0E-ED8F-43AC-B2E1-1082AAE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7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AD0D5-2454-F130-69DF-B49FD179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69CB-D052-4EA1-9067-A697846DECF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751E9-4BF3-5071-3695-8307F4E3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B76E1-AD54-312A-C1DF-E68FE5B5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AA0E-ED8F-43AC-B2E1-1082AAE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0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F3CE-CBB3-7CAF-7CBF-B4FE3FA5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D7D82-4FCE-8575-A62B-5666942AE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95654-74B8-CB22-AD41-799CD2A6E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A3A77-4C33-F754-499A-F0BAAB49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69CB-D052-4EA1-9067-A697846DECF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D52E8-7D3D-5E92-8CEE-AAA291ED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C6DBF-9914-257D-919F-0875BC22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AA0E-ED8F-43AC-B2E1-1082AAE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8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A77B-A027-9A6D-9E26-3EDDACC1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EC792-4BFF-E25B-FFB3-4051E88D8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1DEF-907D-FB6B-8F30-BB6B709D7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ED3AB-D1BB-DF40-DE95-6C6412A1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69CB-D052-4EA1-9067-A697846DECF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89F6A-9B49-AB11-161E-A3524942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3E286-7F26-9988-39C8-C7535B06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AA0E-ED8F-43AC-B2E1-1082AAE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0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3741-CB0C-9DE4-B39E-D53597F0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0DC48-5B6F-9988-A278-8000561E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E5DEA-C709-8436-82CE-934DE2EA3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8A69CB-D052-4EA1-9067-A697846DECF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C8F5B-4DA0-E08C-D548-D79E7AFA8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A9D11-156E-3C4D-89F9-A5A60B45C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B8AA0E-ED8F-43AC-B2E1-1082AAE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8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2EE9F2BF-579D-965B-E87B-51128B89FA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09508-8E2D-2DDB-91AD-ECEED3CC32A8}"/>
              </a:ext>
            </a:extLst>
          </p:cNvPr>
          <p:cNvSpPr txBox="1"/>
          <p:nvPr/>
        </p:nvSpPr>
        <p:spPr>
          <a:xfrm>
            <a:off x="365760" y="1433746"/>
            <a:ext cx="114604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b="1" dirty="0">
                <a:latin typeface="Aptos" panose="020B0004020202020204" pitchFamily="34" charset="0"/>
                <a:cs typeface="+mj-cs"/>
              </a:rPr>
              <a:t>ระบบสนับสนุนคณาจารย์บัณฑิตศึกษา มหาวิทยาลัยนเรศวร</a:t>
            </a:r>
          </a:p>
          <a:p>
            <a:endParaRPr lang="en-US" b="1" dirty="0">
              <a:latin typeface="Aptos" panose="020B0004020202020204" pitchFamily="34" charset="0"/>
              <a:cs typeface="+mj-c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th-TH" sz="4800" b="1" dirty="0">
                <a:latin typeface="Aptos" panose="020B0004020202020204" pitchFamily="34" charset="0"/>
                <a:cs typeface="+mj-cs"/>
              </a:rPr>
              <a:t>ระบบผลงานทางวิชาการ</a:t>
            </a:r>
            <a:r>
              <a:rPr lang="en-US" sz="4800" b="1" dirty="0">
                <a:latin typeface="Aptos" panose="020B0004020202020204" pitchFamily="34" charset="0"/>
                <a:cs typeface="+mj-cs"/>
              </a:rPr>
              <a:t> - </a:t>
            </a:r>
            <a:r>
              <a:rPr lang="th-TH" sz="4800" b="1" dirty="0">
                <a:latin typeface="Aptos" panose="020B0004020202020204" pitchFamily="34" charset="0"/>
                <a:cs typeface="+mj-cs"/>
              </a:rPr>
              <a:t>บัณฑิตวิทยาลัย</a:t>
            </a:r>
            <a:endParaRPr lang="en-US" sz="3600" b="1" dirty="0">
              <a:latin typeface="Aptos" panose="020B0004020202020204" pitchFamily="34" charset="0"/>
              <a:cs typeface="+mj-c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th-TH" sz="4800" b="1" dirty="0">
                <a:latin typeface="Aptos" panose="020B0004020202020204" pitchFamily="34" charset="0"/>
                <a:cs typeface="+mj-cs"/>
              </a:rPr>
              <a:t>ระบบติดตามความก้าววิทยานิพนธ์ของนิสิตระดับบัณฑิตศึกษา</a:t>
            </a:r>
            <a:endParaRPr lang="en-US" sz="3600" b="1" dirty="0">
              <a:latin typeface="Aptos" panose="020B0004020202020204" pitchFamily="34" charset="0"/>
              <a:cs typeface="+mj-c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th-TH" sz="4800" b="1" dirty="0">
                <a:latin typeface="Aptos" panose="020B0004020202020204" pitchFamily="34" charset="0"/>
                <a:cs typeface="+mj-cs"/>
              </a:rPr>
              <a:t>ระบบบริหารจัดการวิทยานิพนธ์ระดับบัณฑิตศึกษา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363986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98A68-BF22-BD57-C9FC-58FD2481D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D13C17B4-F82E-550C-0D13-033D29E620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B12140-B3F2-4819-C132-BE522B3BAD6C}"/>
              </a:ext>
            </a:extLst>
          </p:cNvPr>
          <p:cNvSpPr/>
          <p:nvPr/>
        </p:nvSpPr>
        <p:spPr>
          <a:xfrm>
            <a:off x="365760" y="480589"/>
            <a:ext cx="9591040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Aptos" panose="020B0004020202020204" pitchFamily="34" charset="0"/>
              </a:rPr>
              <a:t>ระบบผลงานทางวิชาการ</a:t>
            </a:r>
            <a:r>
              <a:rPr lang="en-US" sz="3600" b="1" dirty="0">
                <a:latin typeface="Aptos" panose="020B0004020202020204" pitchFamily="34" charset="0"/>
              </a:rPr>
              <a:t> – </a:t>
            </a:r>
            <a:r>
              <a:rPr lang="th-TH" sz="3600" b="1" dirty="0">
                <a:latin typeface="Aptos" panose="020B0004020202020204" pitchFamily="34" charset="0"/>
              </a:rPr>
              <a:t>บัณฑิตวิทยาลัย </a:t>
            </a:r>
            <a:r>
              <a:rPr lang="en-US" sz="3600" b="1" dirty="0">
                <a:latin typeface="Aptos" panose="020B0004020202020204" pitchFamily="34" charset="0"/>
              </a:rPr>
              <a:t>– </a:t>
            </a:r>
            <a:r>
              <a:rPr lang="th-TH" sz="3600" b="1" dirty="0">
                <a:latin typeface="Aptos" panose="020B0004020202020204" pitchFamily="34" charset="0"/>
              </a:rPr>
              <a:t>การเพิ่มข้อมูล</a:t>
            </a:r>
            <a:r>
              <a:rPr lang="en-US" sz="3600" b="1" dirty="0">
                <a:latin typeface="Aptos" panose="020B0004020202020204" pitchFamily="34" charset="0"/>
              </a:rPr>
              <a:t> (3)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23539-4343-A527-CFE3-63049B19F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713" y="1495088"/>
            <a:ext cx="9522573" cy="4629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65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B58A2-3F05-C062-4F35-49C2EB5EE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B8E91478-BE1C-B0AB-9A19-9E2E9E51CC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8B445E-BDE6-35F5-4FAA-404D4D341BA5}"/>
              </a:ext>
            </a:extLst>
          </p:cNvPr>
          <p:cNvSpPr/>
          <p:nvPr/>
        </p:nvSpPr>
        <p:spPr>
          <a:xfrm>
            <a:off x="365760" y="480589"/>
            <a:ext cx="9591040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Aptos" panose="020B0004020202020204" pitchFamily="34" charset="0"/>
              </a:rPr>
              <a:t>ระบบผลงานทางวิชาการ</a:t>
            </a:r>
            <a:r>
              <a:rPr lang="en-US" sz="3600" b="1" dirty="0">
                <a:latin typeface="Aptos" panose="020B0004020202020204" pitchFamily="34" charset="0"/>
              </a:rPr>
              <a:t> – </a:t>
            </a:r>
            <a:r>
              <a:rPr lang="th-TH" sz="3600" b="1" dirty="0">
                <a:latin typeface="Aptos" panose="020B0004020202020204" pitchFamily="34" charset="0"/>
              </a:rPr>
              <a:t>บัณฑิตวิทยาลัย </a:t>
            </a:r>
            <a:r>
              <a:rPr lang="en-US" sz="3600" b="1" dirty="0">
                <a:latin typeface="Aptos" panose="020B0004020202020204" pitchFamily="34" charset="0"/>
              </a:rPr>
              <a:t>– </a:t>
            </a:r>
            <a:r>
              <a:rPr lang="th-TH" sz="3600" b="1" dirty="0">
                <a:latin typeface="Aptos" panose="020B0004020202020204" pitchFamily="34" charset="0"/>
              </a:rPr>
              <a:t>การนำออกข้อมูล</a:t>
            </a:r>
            <a:r>
              <a:rPr lang="en-US" sz="3600" b="1" dirty="0">
                <a:latin typeface="Aptos" panose="020B0004020202020204" pitchFamily="34" charset="0"/>
              </a:rPr>
              <a:t> (1)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4B85B9-D42A-A1CB-BB5A-EB2EF128E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45" y="1300749"/>
            <a:ext cx="10483427" cy="5238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852AB3-B247-1ACC-9B8A-3A3BAC50B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9261" y="1300749"/>
            <a:ext cx="2657475" cy="1019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864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4796A-3037-B663-B1D3-D59C32971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89C73DEF-33C6-DB37-2CD7-235D6A6AF7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1D91DC-B0EC-93BA-9E43-0F1A05F2A52B}"/>
              </a:ext>
            </a:extLst>
          </p:cNvPr>
          <p:cNvSpPr/>
          <p:nvPr/>
        </p:nvSpPr>
        <p:spPr>
          <a:xfrm>
            <a:off x="365760" y="480589"/>
            <a:ext cx="9591040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Aptos" panose="020B0004020202020204" pitchFamily="34" charset="0"/>
              </a:rPr>
              <a:t>ระบบผลงานทางวิชาการ</a:t>
            </a:r>
            <a:r>
              <a:rPr lang="en-US" sz="3600" b="1" dirty="0">
                <a:latin typeface="Aptos" panose="020B0004020202020204" pitchFamily="34" charset="0"/>
              </a:rPr>
              <a:t> – </a:t>
            </a:r>
            <a:r>
              <a:rPr lang="th-TH" sz="3600" b="1" dirty="0">
                <a:latin typeface="Aptos" panose="020B0004020202020204" pitchFamily="34" charset="0"/>
              </a:rPr>
              <a:t>บัณฑิตวิทยาลัย </a:t>
            </a:r>
            <a:r>
              <a:rPr lang="en-US" sz="3600" b="1" dirty="0">
                <a:latin typeface="Aptos" panose="020B0004020202020204" pitchFamily="34" charset="0"/>
              </a:rPr>
              <a:t>– </a:t>
            </a:r>
            <a:r>
              <a:rPr lang="th-TH" sz="3600" b="1" dirty="0">
                <a:latin typeface="Aptos" panose="020B0004020202020204" pitchFamily="34" charset="0"/>
              </a:rPr>
              <a:t>การนำออกข้อมูล </a:t>
            </a:r>
            <a:r>
              <a:rPr lang="en-US" sz="3600" b="1" dirty="0">
                <a:latin typeface="Aptos" panose="020B0004020202020204" pitchFamily="34" charset="0"/>
              </a:rPr>
              <a:t>(2)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6C327B-5B01-98DD-80CD-F7EB5BCD1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445" y="1197028"/>
            <a:ext cx="7935109" cy="55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11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5E429987-0760-638F-D1E9-F74B71725B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E74702-B47C-652E-7059-88B611AF0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82" y="1521166"/>
            <a:ext cx="10005836" cy="46258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2575D0-8C87-B69B-F843-0AAD9EC6CF6C}"/>
              </a:ext>
            </a:extLst>
          </p:cNvPr>
          <p:cNvSpPr/>
          <p:nvPr/>
        </p:nvSpPr>
        <p:spPr>
          <a:xfrm>
            <a:off x="365760" y="480589"/>
            <a:ext cx="9591040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Aptos" panose="020B0004020202020204" pitchFamily="34" charset="0"/>
              </a:rPr>
              <a:t>ระบบผลงานทางวิชาการ</a:t>
            </a:r>
            <a:r>
              <a:rPr lang="en-US" sz="3600" b="1" dirty="0">
                <a:latin typeface="Aptos" panose="020B0004020202020204" pitchFamily="34" charset="0"/>
              </a:rPr>
              <a:t> – </a:t>
            </a:r>
            <a:r>
              <a:rPr lang="th-TH" sz="3600" b="1" dirty="0">
                <a:latin typeface="Aptos" panose="020B0004020202020204" pitchFamily="34" charset="0"/>
              </a:rPr>
              <a:t>บัณฑิตวิทยาลัย </a:t>
            </a:r>
            <a:r>
              <a:rPr lang="en-US" sz="3600" b="1" dirty="0">
                <a:latin typeface="Aptos" panose="020B0004020202020204" pitchFamily="34" charset="0"/>
              </a:rPr>
              <a:t>– Dashboard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058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1F66A-F758-F3FA-EBC1-86B641D4B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84434521-CD4A-409C-57FA-E18EADD933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642C3B-5B0B-266D-75B3-179ECB1DBD96}"/>
              </a:ext>
            </a:extLst>
          </p:cNvPr>
          <p:cNvSpPr/>
          <p:nvPr/>
        </p:nvSpPr>
        <p:spPr>
          <a:xfrm>
            <a:off x="365760" y="480589"/>
            <a:ext cx="9591040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Aptos" panose="020B0004020202020204" pitchFamily="34" charset="0"/>
              </a:rPr>
              <a:t>ระบบผลงานทางวิชาการ</a:t>
            </a:r>
            <a:r>
              <a:rPr lang="en-US" sz="3600" b="1" dirty="0">
                <a:latin typeface="Aptos" panose="020B0004020202020204" pitchFamily="34" charset="0"/>
              </a:rPr>
              <a:t> – </a:t>
            </a:r>
            <a:r>
              <a:rPr lang="th-TH" sz="3600" b="1" dirty="0">
                <a:latin typeface="Aptos" panose="020B0004020202020204" pitchFamily="34" charset="0"/>
              </a:rPr>
              <a:t>บัณฑิตวิทยาลัย </a:t>
            </a:r>
            <a:r>
              <a:rPr lang="en-US" sz="3600" b="1" dirty="0">
                <a:latin typeface="Aptos" panose="020B0004020202020204" pitchFamily="34" charset="0"/>
              </a:rPr>
              <a:t>– Dashboard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B89FA-5294-029D-228E-B4975B1A1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21" y="2121522"/>
            <a:ext cx="9775931" cy="4304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6597E5-5A0B-15CE-E50D-954B188C0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1420495"/>
            <a:ext cx="2143125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8476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8ECD5-C5FB-49B1-442B-9CFA27E6E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5AE52B44-8293-537F-7BA7-E894589934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68878E-11F4-1F22-B47E-6F366FFCFD7F}"/>
              </a:ext>
            </a:extLst>
          </p:cNvPr>
          <p:cNvSpPr txBox="1"/>
          <p:nvPr/>
        </p:nvSpPr>
        <p:spPr>
          <a:xfrm>
            <a:off x="5740632" y="2272080"/>
            <a:ext cx="6096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4400" b="1" dirty="0">
                <a:latin typeface="Aptos" panose="020B0004020202020204" pitchFamily="34" charset="0"/>
              </a:rPr>
              <a:t>ระบบติดตามความก้าววิทยานิพนธ์นิสิตระดับบัณฑิตศึกษา</a:t>
            </a:r>
            <a:endParaRPr lang="en-US" sz="4400" b="1" dirty="0">
              <a:latin typeface="Aptos" panose="020B0004020202020204" pitchFamily="34" charset="0"/>
            </a:endParaRPr>
          </a:p>
          <a:p>
            <a:pPr algn="r"/>
            <a:endParaRPr lang="en-US" sz="4400" b="1" dirty="0">
              <a:latin typeface="Aptos" panose="020B0004020202020204" pitchFamily="34" charset="0"/>
            </a:endParaRPr>
          </a:p>
          <a:p>
            <a:pPr algn="r"/>
            <a:r>
              <a:rPr lang="en-US" sz="4000" b="1" dirty="0">
                <a:latin typeface="Aptos" panose="020B0004020202020204" pitchFamily="34" charset="0"/>
              </a:rPr>
              <a:t>https://eye.grad.nu.ac.th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6AFE9-CE52-FD8E-F894-57C67880F8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78"/>
          <a:stretch>
            <a:fillRect/>
          </a:stretch>
        </p:blipFill>
        <p:spPr>
          <a:xfrm>
            <a:off x="723885" y="895098"/>
            <a:ext cx="4809822" cy="5290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7411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67B39F90-F364-420E-403B-9B34BF8327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97834-B5B8-E783-4D18-6F09FB60F0FB}"/>
              </a:ext>
            </a:extLst>
          </p:cNvPr>
          <p:cNvSpPr/>
          <p:nvPr/>
        </p:nvSpPr>
        <p:spPr>
          <a:xfrm>
            <a:off x="365760" y="480589"/>
            <a:ext cx="9591040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Aptos" panose="020B0004020202020204" pitchFamily="34" charset="0"/>
              </a:rPr>
              <a:t>ระบบติดตามความก้าววิทยานิพนธ์</a:t>
            </a:r>
            <a:r>
              <a:rPr lang="en-US" sz="3600" b="1" dirty="0">
                <a:latin typeface="Aptos" panose="020B0004020202020204" pitchFamily="34" charset="0"/>
              </a:rPr>
              <a:t> - </a:t>
            </a:r>
            <a:r>
              <a:rPr lang="th-TH" sz="3600" b="1" dirty="0">
                <a:latin typeface="Aptos" panose="020B0004020202020204" pitchFamily="34" charset="0"/>
              </a:rPr>
              <a:t> </a:t>
            </a:r>
            <a:r>
              <a:rPr lang="en-US" sz="3600" b="1" dirty="0">
                <a:latin typeface="Aptos" panose="020B0004020202020204" pitchFamily="34" charset="0"/>
              </a:rPr>
              <a:t>Profile</a:t>
            </a:r>
            <a:r>
              <a:rPr lang="th-TH" sz="3600" b="1" dirty="0">
                <a:latin typeface="Aptos" panose="020B0004020202020204" pitchFamily="34" charset="0"/>
              </a:rPr>
              <a:t> (</a:t>
            </a:r>
            <a:r>
              <a:rPr lang="en-US" sz="3600" b="1" dirty="0">
                <a:latin typeface="Aptos" panose="020B0004020202020204" pitchFamily="34" charset="0"/>
              </a:rPr>
              <a:t>1</a:t>
            </a:r>
            <a:r>
              <a:rPr lang="th-TH" sz="3600" b="1" dirty="0">
                <a:latin typeface="Aptos" panose="020B0004020202020204" pitchFamily="34" charset="0"/>
              </a:rPr>
              <a:t>)</a:t>
            </a:r>
            <a:endParaRPr lang="en-US" sz="2400" b="1" dirty="0"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E42A2-EAAE-02BC-4D20-D1EF5757C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603163"/>
            <a:ext cx="7361818" cy="4774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CB0B2-5CC2-B52B-7B2D-42A45C939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193" y="1603163"/>
            <a:ext cx="5061264" cy="4774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888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6DCA5-DEE3-ED39-D9B1-E657C5A23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1A8744C7-F4F4-1286-28F4-19270FD46E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15778-3010-A4B0-3D65-A8216456052A}"/>
              </a:ext>
            </a:extLst>
          </p:cNvPr>
          <p:cNvSpPr/>
          <p:nvPr/>
        </p:nvSpPr>
        <p:spPr>
          <a:xfrm>
            <a:off x="365760" y="480589"/>
            <a:ext cx="9591040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Aptos" panose="020B0004020202020204" pitchFamily="34" charset="0"/>
              </a:rPr>
              <a:t>ระบบติดตามความก้าววิทยานิพนธ์</a:t>
            </a:r>
            <a:r>
              <a:rPr lang="en-US" sz="3600" b="1" dirty="0">
                <a:latin typeface="Aptos" panose="020B0004020202020204" pitchFamily="34" charset="0"/>
              </a:rPr>
              <a:t> - </a:t>
            </a:r>
            <a:r>
              <a:rPr lang="th-TH" sz="3600" b="1" dirty="0">
                <a:latin typeface="Aptos" panose="020B0004020202020204" pitchFamily="34" charset="0"/>
              </a:rPr>
              <a:t> </a:t>
            </a:r>
            <a:r>
              <a:rPr lang="en-US" sz="3600" b="1" dirty="0">
                <a:latin typeface="Aptos" panose="020B0004020202020204" pitchFamily="34" charset="0"/>
              </a:rPr>
              <a:t>Profile</a:t>
            </a:r>
            <a:r>
              <a:rPr lang="th-TH" sz="3600" b="1" dirty="0">
                <a:latin typeface="Aptos" panose="020B0004020202020204" pitchFamily="34" charset="0"/>
              </a:rPr>
              <a:t> (</a:t>
            </a:r>
            <a:r>
              <a:rPr lang="en-US" sz="3600" b="1" dirty="0">
                <a:latin typeface="Aptos" panose="020B0004020202020204" pitchFamily="34" charset="0"/>
              </a:rPr>
              <a:t>2</a:t>
            </a:r>
            <a:r>
              <a:rPr lang="th-TH" sz="3600" b="1" dirty="0">
                <a:latin typeface="Aptos" panose="020B0004020202020204" pitchFamily="34" charset="0"/>
              </a:rPr>
              <a:t>)</a:t>
            </a:r>
            <a:endParaRPr lang="en-US" sz="2400" b="1" dirty="0">
              <a:latin typeface="Aptos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B8F910-7BB1-2E91-D749-927576399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87"/>
          <a:stretch>
            <a:fillRect/>
          </a:stretch>
        </p:blipFill>
        <p:spPr>
          <a:xfrm>
            <a:off x="469392" y="1433840"/>
            <a:ext cx="8052149" cy="5199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059FD5-4BEE-675A-5021-2F67FE3A6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880" y="1372643"/>
            <a:ext cx="3291316" cy="881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04F6DA-8034-31F3-D501-8EFB4EA61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0422" y="2472992"/>
            <a:ext cx="21717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50F857-7882-44CA-5350-BD9CB3E2F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422" y="3504076"/>
            <a:ext cx="2628900" cy="952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BAF493-1895-CCBB-409A-4E570093B0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0422" y="4535160"/>
            <a:ext cx="2486025" cy="933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03D023-4898-7ACF-3B5C-1EEC4CEB4D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0422" y="5655361"/>
            <a:ext cx="2762250" cy="8858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FE1319-4DC7-36E9-4AF9-7B1B972E585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8786" t="3635" r="50317" b="52321"/>
          <a:stretch>
            <a:fillRect/>
          </a:stretch>
        </p:blipFill>
        <p:spPr>
          <a:xfrm>
            <a:off x="10091547" y="5708129"/>
            <a:ext cx="853440" cy="3901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A606D4-6E73-2C13-7389-C5088E05D0A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8786" t="3635" r="50317" b="52321"/>
          <a:stretch>
            <a:fillRect/>
          </a:stretch>
        </p:blipFill>
        <p:spPr>
          <a:xfrm>
            <a:off x="10343007" y="4643327"/>
            <a:ext cx="853440" cy="3901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EB4801-3070-DB0D-B3F6-613BC8E61EF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8786" t="3635" r="50317" b="52321"/>
          <a:stretch>
            <a:fillRect/>
          </a:stretch>
        </p:blipFill>
        <p:spPr>
          <a:xfrm>
            <a:off x="10485501" y="3626531"/>
            <a:ext cx="853440" cy="3901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E639C2-2002-5EA3-E46D-7E7A6402547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8786" t="3635" r="50317" b="52321"/>
          <a:stretch>
            <a:fillRect/>
          </a:stretch>
        </p:blipFill>
        <p:spPr>
          <a:xfrm>
            <a:off x="11196447" y="1433840"/>
            <a:ext cx="644534" cy="29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49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E2E9B-9D63-FE85-DF3C-E18B6CF23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915C29DE-F07A-3B92-C583-DEE71E1147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6FC89F-F2A9-A973-DFAD-FC8AF59699EE}"/>
              </a:ext>
            </a:extLst>
          </p:cNvPr>
          <p:cNvSpPr txBox="1"/>
          <p:nvPr/>
        </p:nvSpPr>
        <p:spPr>
          <a:xfrm>
            <a:off x="5740632" y="2272080"/>
            <a:ext cx="6096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latin typeface="Aptos" panose="020B0004020202020204" pitchFamily="34" charset="0"/>
              </a:rPr>
              <a:t>ระบบบริหารจัดการวิทยานิพนธ์ระดับบัณฑิตศึกษา</a:t>
            </a:r>
            <a:endParaRPr lang="en-US" sz="4400" b="1" dirty="0">
              <a:latin typeface="Aptos" panose="020B0004020202020204" pitchFamily="34" charset="0"/>
            </a:endParaRPr>
          </a:p>
          <a:p>
            <a:endParaRPr lang="en-US" sz="4400" b="1" dirty="0">
              <a:latin typeface="Aptos" panose="020B0004020202020204" pitchFamily="34" charset="0"/>
            </a:endParaRPr>
          </a:p>
          <a:p>
            <a:r>
              <a:rPr lang="en-US" sz="4400" b="1" dirty="0">
                <a:latin typeface="Aptos" panose="020B0004020202020204" pitchFamily="34" charset="0"/>
              </a:rPr>
              <a:t>https://thesis.nu.ac.th</a:t>
            </a:r>
            <a:endParaRPr lang="th-TH" sz="4400" b="1" dirty="0">
              <a:latin typeface="Aptos" panose="020B0004020202020204" pitchFamily="34" charset="0"/>
            </a:endParaRPr>
          </a:p>
          <a:p>
            <a:endParaRPr lang="en-US" sz="4400" b="1" dirty="0">
              <a:latin typeface="Aptos" panose="020B00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DDAED4-89C9-7D30-C8F1-54DEBDF87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26115" t="15031" r="27692" b="13289"/>
          <a:stretch>
            <a:fillRect/>
          </a:stretch>
        </p:blipFill>
        <p:spPr>
          <a:xfrm>
            <a:off x="575113" y="1432314"/>
            <a:ext cx="4810151" cy="3993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652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DED6-F7D3-E3F4-0226-57D8270D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D57A6-2A9F-565B-163A-A73BADCE8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C976F85-3B0B-6C9F-AECB-235515AB9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3" y="643467"/>
            <a:ext cx="9816854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45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161745E4-8512-C386-36B7-6EA041E157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C60AB-FD15-9669-885D-E3D80C66A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246" y="1257300"/>
            <a:ext cx="4082053" cy="4810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64DFB3-B266-5599-2C76-DF8E560A9AC1}"/>
              </a:ext>
            </a:extLst>
          </p:cNvPr>
          <p:cNvSpPr txBox="1"/>
          <p:nvPr/>
        </p:nvSpPr>
        <p:spPr>
          <a:xfrm>
            <a:off x="445133" y="1712957"/>
            <a:ext cx="60960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latin typeface="Aptos" panose="020B0004020202020204" pitchFamily="34" charset="0"/>
                <a:cs typeface="+mj-cs"/>
              </a:rPr>
              <a:t>ระบบผลงานทางวิชาการ</a:t>
            </a:r>
            <a:endParaRPr lang="en-US" sz="6600" b="1" dirty="0">
              <a:latin typeface="Aptos" panose="020B0004020202020204" pitchFamily="34" charset="0"/>
              <a:cs typeface="+mj-cs"/>
            </a:endParaRPr>
          </a:p>
          <a:p>
            <a:pPr algn="ctr"/>
            <a:r>
              <a:rPr lang="th-TH" sz="6600" b="1" dirty="0">
                <a:latin typeface="Aptos" panose="020B0004020202020204" pitchFamily="34" charset="0"/>
                <a:cs typeface="+mj-cs"/>
              </a:rPr>
              <a:t>บัณฑิตวิทยาลัย</a:t>
            </a:r>
            <a:endParaRPr lang="en-US" sz="6600" b="1" dirty="0">
              <a:latin typeface="Aptos" panose="020B0004020202020204" pitchFamily="34" charset="0"/>
              <a:cs typeface="+mj-cs"/>
            </a:endParaRPr>
          </a:p>
          <a:p>
            <a:pPr algn="ctr"/>
            <a:r>
              <a:rPr lang="en-US" sz="2800" b="1" dirty="0"/>
              <a:t>https://www.scholar.grad.nu.ac.th</a:t>
            </a:r>
          </a:p>
          <a:p>
            <a:pPr algn="ctr"/>
            <a:r>
              <a:rPr lang="en-US" sz="6600" b="1" dirty="0">
                <a:latin typeface="Aptos" panose="020B0004020202020204" pitchFamily="34" charset="0"/>
                <a:cs typeface="+mj-cs"/>
              </a:rPr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85892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20FD78-6162-73A5-0741-02A13F58E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667" y="643467"/>
            <a:ext cx="948266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2FC14A-2ADE-4026-73A9-CD8C2B8A4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39046"/>
            <a:ext cx="10905066" cy="5179907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FF3C212-88A8-17E0-9428-A39DCF2387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30" t="47058" r="41229" b="43659"/>
          <a:stretch>
            <a:fillRect/>
          </a:stretch>
        </p:blipFill>
        <p:spPr>
          <a:xfrm>
            <a:off x="3429279" y="5329505"/>
            <a:ext cx="8349602" cy="785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4493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A5372-4D49-C11A-6F49-AD7D35790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711" y="643467"/>
            <a:ext cx="692057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EDD0E6E-B209-06F4-B9E9-48C0928675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54" t="51510" r="34585" b="41274"/>
          <a:stretch>
            <a:fillRect/>
          </a:stretch>
        </p:blipFill>
        <p:spPr>
          <a:xfrm>
            <a:off x="4686025" y="5588876"/>
            <a:ext cx="7042160" cy="897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9225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F6752A-D1DD-7B8C-CF00-0CA99F991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596" y="643467"/>
            <a:ext cx="968880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73DCB72-6AAE-3186-C199-6383D7A945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9" t="48962" r="5308" b="38869"/>
          <a:stretch>
            <a:fillRect/>
          </a:stretch>
        </p:blipFill>
        <p:spPr>
          <a:xfrm>
            <a:off x="376058" y="4656809"/>
            <a:ext cx="11064020" cy="85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982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C5BA4-E4A9-D00A-B0CA-72E2EED9B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CF586C34-4282-8750-48FB-E9FE3109F7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5FCA11-B622-D100-28EE-BC991D675F0E}"/>
              </a:ext>
            </a:extLst>
          </p:cNvPr>
          <p:cNvSpPr/>
          <p:nvPr/>
        </p:nvSpPr>
        <p:spPr>
          <a:xfrm>
            <a:off x="365760" y="480589"/>
            <a:ext cx="7772400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Aptos" panose="020B0004020202020204" pitchFamily="34" charset="0"/>
              </a:rPr>
              <a:t>ระบบผลงานทางวิชาการ</a:t>
            </a:r>
            <a:r>
              <a:rPr lang="en-US" sz="3600" b="1" dirty="0">
                <a:latin typeface="Aptos" panose="020B0004020202020204" pitchFamily="34" charset="0"/>
              </a:rPr>
              <a:t> – </a:t>
            </a:r>
            <a:r>
              <a:rPr lang="th-TH" sz="3600" b="1" dirty="0">
                <a:latin typeface="Aptos" panose="020B0004020202020204" pitchFamily="34" charset="0"/>
              </a:rPr>
              <a:t>บัณฑิตวิทยาลัย </a:t>
            </a:r>
            <a:r>
              <a:rPr lang="en-US" sz="3600" b="1" dirty="0">
                <a:latin typeface="Aptos" panose="020B0004020202020204" pitchFamily="34" charset="0"/>
              </a:rPr>
              <a:t>- Profile 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6DA09-E413-7CFF-C1C6-C9F8F8812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993842"/>
            <a:ext cx="10058400" cy="4505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4176D0-629E-8506-8B36-FF7B6EC70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680" y="1335816"/>
            <a:ext cx="5518560" cy="3160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392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E667F-93D3-99AA-4806-B296CEBF2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5F11193D-82D5-8592-0E25-6DD59FB1A1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9234BE-9D04-1426-44A8-AFE857DB0F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2960" b="52787"/>
          <a:stretch>
            <a:fillRect/>
          </a:stretch>
        </p:blipFill>
        <p:spPr>
          <a:xfrm>
            <a:off x="365760" y="1379976"/>
            <a:ext cx="8300721" cy="259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3FD500-046A-0020-E166-227B86E67F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5369"/>
          <a:stretch>
            <a:fillRect/>
          </a:stretch>
        </p:blipFill>
        <p:spPr>
          <a:xfrm>
            <a:off x="2820938" y="1663447"/>
            <a:ext cx="7874765" cy="854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EA764C-AF74-5AD2-09A1-FB0DA22B8698}"/>
              </a:ext>
            </a:extLst>
          </p:cNvPr>
          <p:cNvSpPr/>
          <p:nvPr/>
        </p:nvSpPr>
        <p:spPr>
          <a:xfrm>
            <a:off x="3088640" y="1816628"/>
            <a:ext cx="7254239" cy="5397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727BBC-13E8-5311-61E7-2A831EF11D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827" b="28944"/>
          <a:stretch>
            <a:fillRect/>
          </a:stretch>
        </p:blipFill>
        <p:spPr>
          <a:xfrm>
            <a:off x="3088640" y="4075946"/>
            <a:ext cx="8711749" cy="224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BA8EAD-1E07-CDB1-D03F-E074DDABDD38}"/>
              </a:ext>
            </a:extLst>
          </p:cNvPr>
          <p:cNvSpPr/>
          <p:nvPr/>
        </p:nvSpPr>
        <p:spPr>
          <a:xfrm>
            <a:off x="365760" y="480589"/>
            <a:ext cx="9733280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Aptos" panose="020B0004020202020204" pitchFamily="34" charset="0"/>
              </a:rPr>
              <a:t>ระบบผลงานทางวิชาการ</a:t>
            </a:r>
            <a:r>
              <a:rPr lang="en-US" sz="3600" b="1" dirty="0">
                <a:latin typeface="Aptos" panose="020B0004020202020204" pitchFamily="34" charset="0"/>
              </a:rPr>
              <a:t> – </a:t>
            </a:r>
            <a:r>
              <a:rPr lang="th-TH" sz="3600" b="1" dirty="0">
                <a:latin typeface="Aptos" panose="020B0004020202020204" pitchFamily="34" charset="0"/>
              </a:rPr>
              <a:t>บัณฑิตวิทยาลัย </a:t>
            </a:r>
            <a:r>
              <a:rPr lang="en-US" sz="3600" b="1" dirty="0">
                <a:latin typeface="Aptos" panose="020B0004020202020204" pitchFamily="34" charset="0"/>
              </a:rPr>
              <a:t>– Google scholar </a:t>
            </a:r>
            <a:endParaRPr lang="en-US" sz="3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1226CC-E941-05BB-463B-29837E81A53D}"/>
              </a:ext>
            </a:extLst>
          </p:cNvPr>
          <p:cNvCxnSpPr>
            <a:cxnSpLocks/>
          </p:cNvCxnSpPr>
          <p:nvPr/>
        </p:nvCxnSpPr>
        <p:spPr>
          <a:xfrm>
            <a:off x="9898143" y="2614440"/>
            <a:ext cx="1186417" cy="3125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136AB60-1A1D-89E8-4660-C287D46E8730}"/>
              </a:ext>
            </a:extLst>
          </p:cNvPr>
          <p:cNvSpPr/>
          <p:nvPr/>
        </p:nvSpPr>
        <p:spPr>
          <a:xfrm>
            <a:off x="3222641" y="4623868"/>
            <a:ext cx="1349360" cy="551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1FA73-25BD-9499-447D-651FDC49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7B18F697-C18E-4635-2084-D7857EE6CD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52E6EB-37DB-B36F-F6D7-83D917EC2004}"/>
              </a:ext>
            </a:extLst>
          </p:cNvPr>
          <p:cNvSpPr/>
          <p:nvPr/>
        </p:nvSpPr>
        <p:spPr>
          <a:xfrm>
            <a:off x="365760" y="480589"/>
            <a:ext cx="9591040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Aptos" panose="020B0004020202020204" pitchFamily="34" charset="0"/>
              </a:rPr>
              <a:t>ระบบผลงานทางวิชาการ</a:t>
            </a:r>
            <a:r>
              <a:rPr lang="en-US" sz="3600" b="1" dirty="0">
                <a:latin typeface="Aptos" panose="020B0004020202020204" pitchFamily="34" charset="0"/>
              </a:rPr>
              <a:t> – </a:t>
            </a:r>
            <a:r>
              <a:rPr lang="th-TH" sz="3600" b="1" dirty="0">
                <a:latin typeface="Aptos" panose="020B0004020202020204" pitchFamily="34" charset="0"/>
              </a:rPr>
              <a:t>บัณฑิตวิทยาลัย </a:t>
            </a:r>
            <a:r>
              <a:rPr lang="en-US" sz="3600" b="1" dirty="0">
                <a:latin typeface="Aptos" panose="020B0004020202020204" pitchFamily="34" charset="0"/>
              </a:rPr>
              <a:t>– </a:t>
            </a:r>
            <a:r>
              <a:rPr lang="th-TH" sz="3600" b="1" dirty="0">
                <a:latin typeface="Aptos" panose="020B0004020202020204" pitchFamily="34" charset="0"/>
              </a:rPr>
              <a:t>เชื่อมต่อผลงาน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72324-B5CF-2ED7-30F7-C0B7920F6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456141"/>
            <a:ext cx="4988698" cy="4432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65EE07-BFE8-5149-A9AE-27B94EAEB1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849"/>
          <a:stretch>
            <a:fillRect/>
          </a:stretch>
        </p:blipFill>
        <p:spPr>
          <a:xfrm>
            <a:off x="6122179" y="2346959"/>
            <a:ext cx="5845797" cy="3560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570232-A5DF-67A9-1EFC-4FA58BB8150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7113" r="73583" b="38492"/>
          <a:stretch>
            <a:fillRect/>
          </a:stretch>
        </p:blipFill>
        <p:spPr>
          <a:xfrm>
            <a:off x="4056380" y="1351280"/>
            <a:ext cx="4079240" cy="995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097356-EB71-F311-677F-27925F5D6435}"/>
              </a:ext>
            </a:extLst>
          </p:cNvPr>
          <p:cNvCxnSpPr>
            <a:cxnSpLocks/>
          </p:cNvCxnSpPr>
          <p:nvPr/>
        </p:nvCxnSpPr>
        <p:spPr>
          <a:xfrm>
            <a:off x="5161280" y="3938016"/>
            <a:ext cx="97739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4E7A8B-4F51-B8D8-CDD6-A4C099050A39}"/>
              </a:ext>
            </a:extLst>
          </p:cNvPr>
          <p:cNvSpPr/>
          <p:nvPr/>
        </p:nvSpPr>
        <p:spPr>
          <a:xfrm>
            <a:off x="4396744" y="6074070"/>
            <a:ext cx="7571232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400" b="1" dirty="0">
                <a:latin typeface="Aptos" panose="020B0004020202020204" pitchFamily="34" charset="0"/>
              </a:rPr>
              <a:t>ขั้นตอนการเชื่อมต่อ </a:t>
            </a:r>
            <a:r>
              <a:rPr lang="en-US" sz="2400" b="1" dirty="0">
                <a:latin typeface="Aptos" panose="020B0004020202020204" pitchFamily="34" charset="0"/>
              </a:rPr>
              <a:t>Google Scholar Profile </a:t>
            </a:r>
            <a:r>
              <a:rPr lang="th-TH" sz="2400" b="1" dirty="0">
                <a:latin typeface="Aptos" panose="020B0004020202020204" pitchFamily="34" charset="0"/>
              </a:rPr>
              <a:t>จัดทำโดยบัณฑิตวิทยาลัย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40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17142885-0158-7A1A-0194-510544525E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F5446C-3D2D-F500-B0D6-D8B29FC6424E}"/>
              </a:ext>
            </a:extLst>
          </p:cNvPr>
          <p:cNvSpPr/>
          <p:nvPr/>
        </p:nvSpPr>
        <p:spPr>
          <a:xfrm>
            <a:off x="365760" y="480589"/>
            <a:ext cx="9591040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Aptos" panose="020B0004020202020204" pitchFamily="34" charset="0"/>
              </a:rPr>
              <a:t>ระบบผลงานทางวิชาการ</a:t>
            </a:r>
            <a:r>
              <a:rPr lang="en-US" sz="3600" b="1" dirty="0">
                <a:latin typeface="Aptos" panose="020B0004020202020204" pitchFamily="34" charset="0"/>
              </a:rPr>
              <a:t> – </a:t>
            </a:r>
            <a:r>
              <a:rPr lang="th-TH" sz="3600" b="1" dirty="0">
                <a:latin typeface="Aptos" panose="020B0004020202020204" pitchFamily="34" charset="0"/>
              </a:rPr>
              <a:t>บัณฑิตวิทยาลัย </a:t>
            </a:r>
            <a:r>
              <a:rPr lang="en-US" sz="3600" b="1" dirty="0">
                <a:latin typeface="Aptos" panose="020B0004020202020204" pitchFamily="34" charset="0"/>
              </a:rPr>
              <a:t>– </a:t>
            </a:r>
            <a:r>
              <a:rPr lang="th-TH" sz="3600" b="1" dirty="0">
                <a:latin typeface="Aptos" panose="020B0004020202020204" pitchFamily="34" charset="0"/>
              </a:rPr>
              <a:t>การเก็บข้อมูล</a:t>
            </a:r>
            <a:r>
              <a:rPr lang="en-US" sz="3600" b="1" dirty="0">
                <a:latin typeface="Aptos" panose="020B0004020202020204" pitchFamily="34" charset="0"/>
              </a:rPr>
              <a:t> (1)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92029D-C10E-8948-D131-ACF87DB497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8"/>
          <a:stretch>
            <a:fillRect/>
          </a:stretch>
        </p:blipFill>
        <p:spPr>
          <a:xfrm>
            <a:off x="3842884" y="1232154"/>
            <a:ext cx="8138777" cy="5494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167BED-4CE5-92AF-4823-A792BF5D0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65" y="2999994"/>
            <a:ext cx="3422714" cy="1413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8C16BB-D77E-29C2-F7C1-2E98E13AF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1579656"/>
            <a:ext cx="4275938" cy="1210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308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A4666-028F-D968-9167-8A73E9ED8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5572AE7E-EC6B-0883-4115-5F286819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0952D6-0B73-AD74-6AED-399D8D324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884" y="1239322"/>
            <a:ext cx="6257925" cy="45434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48A7F1-030D-AE08-5A2F-59458CA57F0E}"/>
              </a:ext>
            </a:extLst>
          </p:cNvPr>
          <p:cNvSpPr/>
          <p:nvPr/>
        </p:nvSpPr>
        <p:spPr>
          <a:xfrm>
            <a:off x="365760" y="480589"/>
            <a:ext cx="9591040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Aptos" panose="020B0004020202020204" pitchFamily="34" charset="0"/>
              </a:rPr>
              <a:t>ระบบผลงานทางวิชาการ</a:t>
            </a:r>
            <a:r>
              <a:rPr lang="en-US" sz="3600" b="1" dirty="0">
                <a:latin typeface="Aptos" panose="020B0004020202020204" pitchFamily="34" charset="0"/>
              </a:rPr>
              <a:t> – </a:t>
            </a:r>
            <a:r>
              <a:rPr lang="th-TH" sz="3600" b="1" dirty="0">
                <a:latin typeface="Aptos" panose="020B0004020202020204" pitchFamily="34" charset="0"/>
              </a:rPr>
              <a:t>บัณฑิตวิทยาลัย </a:t>
            </a:r>
            <a:r>
              <a:rPr lang="en-US" sz="3600" b="1" dirty="0">
                <a:latin typeface="Aptos" panose="020B0004020202020204" pitchFamily="34" charset="0"/>
              </a:rPr>
              <a:t>– </a:t>
            </a:r>
            <a:r>
              <a:rPr lang="th-TH" sz="3600" b="1" dirty="0">
                <a:latin typeface="Aptos" panose="020B0004020202020204" pitchFamily="34" charset="0"/>
              </a:rPr>
              <a:t>การเก็บข้อมูล</a:t>
            </a:r>
            <a:r>
              <a:rPr lang="en-US" sz="3600" b="1" dirty="0">
                <a:latin typeface="Aptos" panose="020B0004020202020204" pitchFamily="34" charset="0"/>
              </a:rPr>
              <a:t> (2)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B2B81-91C2-DCE1-0088-F483435789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1156"/>
          <a:stretch>
            <a:fillRect/>
          </a:stretch>
        </p:blipFill>
        <p:spPr>
          <a:xfrm>
            <a:off x="825531" y="1353312"/>
            <a:ext cx="3676842" cy="540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4D4ECC-D53E-E820-B698-1ABD401D347F}"/>
              </a:ext>
            </a:extLst>
          </p:cNvPr>
          <p:cNvSpPr/>
          <p:nvPr/>
        </p:nvSpPr>
        <p:spPr>
          <a:xfrm>
            <a:off x="859702" y="6067531"/>
            <a:ext cx="3608499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GG Scholar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C0D7BC-D1C7-FBBE-F1CB-A6649C93033C}"/>
              </a:ext>
            </a:extLst>
          </p:cNvPr>
          <p:cNvSpPr/>
          <p:nvPr/>
        </p:nvSpPr>
        <p:spPr>
          <a:xfrm>
            <a:off x="8258511" y="6054841"/>
            <a:ext cx="3608499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Aptos" panose="020B0004020202020204" pitchFamily="34" charset="0"/>
              </a:rPr>
              <a:t>ระบบผลงานทางวิชาการ</a:t>
            </a:r>
            <a:endParaRPr lang="en-US" sz="36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EC4CF2-047B-92C6-DBFA-DD092CAFC5CF}"/>
              </a:ext>
            </a:extLst>
          </p:cNvPr>
          <p:cNvCxnSpPr/>
          <p:nvPr/>
        </p:nvCxnSpPr>
        <p:spPr>
          <a:xfrm>
            <a:off x="4468201" y="1898690"/>
            <a:ext cx="1203449" cy="1514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3A1DA-6739-4253-511A-FC392718545A}"/>
              </a:ext>
            </a:extLst>
          </p:cNvPr>
          <p:cNvCxnSpPr>
            <a:cxnSpLocks/>
          </p:cNvCxnSpPr>
          <p:nvPr/>
        </p:nvCxnSpPr>
        <p:spPr>
          <a:xfrm flipV="1">
            <a:off x="4468201" y="2373065"/>
            <a:ext cx="1156846" cy="4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CEAEEDC-1A22-5EB5-CF69-4ABC1DDE5E68}"/>
              </a:ext>
            </a:extLst>
          </p:cNvPr>
          <p:cNvCxnSpPr>
            <a:cxnSpLocks/>
          </p:cNvCxnSpPr>
          <p:nvPr/>
        </p:nvCxnSpPr>
        <p:spPr>
          <a:xfrm flipV="1">
            <a:off x="4097844" y="2682437"/>
            <a:ext cx="1527203" cy="242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474A8E-C2BD-FECB-E567-24F287E858D9}"/>
              </a:ext>
            </a:extLst>
          </p:cNvPr>
          <p:cNvCxnSpPr>
            <a:cxnSpLocks/>
          </p:cNvCxnSpPr>
          <p:nvPr/>
        </p:nvCxnSpPr>
        <p:spPr>
          <a:xfrm flipV="1">
            <a:off x="4041938" y="2990027"/>
            <a:ext cx="1629712" cy="693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CA71A9-6472-1D4C-DC4B-4F91722408E6}"/>
              </a:ext>
            </a:extLst>
          </p:cNvPr>
          <p:cNvCxnSpPr>
            <a:cxnSpLocks/>
          </p:cNvCxnSpPr>
          <p:nvPr/>
        </p:nvCxnSpPr>
        <p:spPr>
          <a:xfrm flipV="1">
            <a:off x="4121166" y="3333246"/>
            <a:ext cx="1550484" cy="932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2C9DD8-D7C7-0B5C-DA4E-133E4B863B34}"/>
              </a:ext>
            </a:extLst>
          </p:cNvPr>
          <p:cNvCxnSpPr>
            <a:cxnSpLocks/>
          </p:cNvCxnSpPr>
          <p:nvPr/>
        </p:nvCxnSpPr>
        <p:spPr>
          <a:xfrm flipV="1">
            <a:off x="4121166" y="3650532"/>
            <a:ext cx="1629712" cy="11573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A88E0C7-9A3B-5914-AF7C-7D7C43F216A8}"/>
              </a:ext>
            </a:extLst>
          </p:cNvPr>
          <p:cNvCxnSpPr>
            <a:cxnSpLocks/>
          </p:cNvCxnSpPr>
          <p:nvPr/>
        </p:nvCxnSpPr>
        <p:spPr>
          <a:xfrm flipV="1">
            <a:off x="4121166" y="4000318"/>
            <a:ext cx="1550484" cy="1484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6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A5A5C-38C7-6195-2DB5-1B4968FBE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FB0602FD-6A43-582A-FE0E-9146A01A0B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EE7A62-41A6-BAB0-3903-C9E9E641CBB2}"/>
              </a:ext>
            </a:extLst>
          </p:cNvPr>
          <p:cNvSpPr/>
          <p:nvPr/>
        </p:nvSpPr>
        <p:spPr>
          <a:xfrm>
            <a:off x="365760" y="480589"/>
            <a:ext cx="9591040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Aptos" panose="020B0004020202020204" pitchFamily="34" charset="0"/>
              </a:rPr>
              <a:t>ระบบผลงานทางวิชาการ</a:t>
            </a:r>
            <a:r>
              <a:rPr lang="en-US" sz="3600" b="1" dirty="0">
                <a:latin typeface="Aptos" panose="020B0004020202020204" pitchFamily="34" charset="0"/>
              </a:rPr>
              <a:t> – </a:t>
            </a:r>
            <a:r>
              <a:rPr lang="th-TH" sz="3600" b="1" dirty="0">
                <a:latin typeface="Aptos" panose="020B0004020202020204" pitchFamily="34" charset="0"/>
              </a:rPr>
              <a:t>บัณฑิตวิทยาลัย </a:t>
            </a:r>
            <a:r>
              <a:rPr lang="en-US" sz="3600" b="1" dirty="0">
                <a:latin typeface="Aptos" panose="020B0004020202020204" pitchFamily="34" charset="0"/>
              </a:rPr>
              <a:t>– </a:t>
            </a:r>
            <a:r>
              <a:rPr lang="th-TH" sz="3600" b="1" dirty="0">
                <a:latin typeface="Aptos" panose="020B0004020202020204" pitchFamily="34" charset="0"/>
              </a:rPr>
              <a:t>การเพิ่มข้อมูล</a:t>
            </a:r>
            <a:r>
              <a:rPr lang="en-US" sz="3600" b="1" dirty="0">
                <a:latin typeface="Aptos" panose="020B0004020202020204" pitchFamily="34" charset="0"/>
              </a:rPr>
              <a:t> (1) 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451FC-ED7C-94ED-7291-419E360CB8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5876"/>
          <a:stretch>
            <a:fillRect/>
          </a:stretch>
        </p:blipFill>
        <p:spPr>
          <a:xfrm>
            <a:off x="365759" y="1309744"/>
            <a:ext cx="10617535" cy="135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783EF9-EBDC-162F-155F-CB3CD1FF2940}"/>
              </a:ext>
            </a:extLst>
          </p:cNvPr>
          <p:cNvSpPr/>
          <p:nvPr/>
        </p:nvSpPr>
        <p:spPr>
          <a:xfrm>
            <a:off x="10166429" y="1485851"/>
            <a:ext cx="816865" cy="11218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0A861A-9195-1894-8DC8-9FC00EEA80EB}"/>
              </a:ext>
            </a:extLst>
          </p:cNvPr>
          <p:cNvCxnSpPr>
            <a:cxnSpLocks/>
          </p:cNvCxnSpPr>
          <p:nvPr/>
        </p:nvCxnSpPr>
        <p:spPr>
          <a:xfrm flipH="1">
            <a:off x="11138747" y="2152118"/>
            <a:ext cx="56692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F02C16D-9877-717D-3D3A-BFB0E56F49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178" r="23901"/>
          <a:stretch>
            <a:fillRect/>
          </a:stretch>
        </p:blipFill>
        <p:spPr>
          <a:xfrm>
            <a:off x="6350835" y="2976387"/>
            <a:ext cx="5257635" cy="2844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3F49FE-E097-35E2-20EF-2E1F67B129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495" r="12505"/>
          <a:stretch>
            <a:fillRect/>
          </a:stretch>
        </p:blipFill>
        <p:spPr>
          <a:xfrm>
            <a:off x="365759" y="2976387"/>
            <a:ext cx="5165558" cy="3353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3A3A33-C5BE-8CDD-65BD-79DBAC2B55FE}"/>
              </a:ext>
            </a:extLst>
          </p:cNvPr>
          <p:cNvSpPr/>
          <p:nvPr/>
        </p:nvSpPr>
        <p:spPr>
          <a:xfrm>
            <a:off x="8217742" y="5958841"/>
            <a:ext cx="3608499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Aptos" panose="020B0004020202020204" pitchFamily="34" charset="0"/>
              </a:rPr>
              <a:t>ระบบผลงานทางวิชาการ</a:t>
            </a:r>
            <a:endParaRPr lang="en-US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5DC23E-BD70-2C78-12D1-AA48BE721825}"/>
              </a:ext>
            </a:extLst>
          </p:cNvPr>
          <p:cNvSpPr/>
          <p:nvPr/>
        </p:nvSpPr>
        <p:spPr>
          <a:xfrm>
            <a:off x="2288557" y="5974239"/>
            <a:ext cx="3608499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GG Scholar</a:t>
            </a:r>
          </a:p>
        </p:txBody>
      </p:sp>
    </p:spTree>
    <p:extLst>
      <p:ext uri="{BB962C8B-B14F-4D97-AF65-F5344CB8AC3E}">
        <p14:creationId xmlns:p14="http://schemas.microsoft.com/office/powerpoint/2010/main" val="401094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8349C-E0E6-CE9D-0C7C-739440C24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B2A4C514-C02E-86CA-3164-5ED24A4381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F87AEF-B67B-3459-2495-4F4D96958B52}"/>
              </a:ext>
            </a:extLst>
          </p:cNvPr>
          <p:cNvSpPr/>
          <p:nvPr/>
        </p:nvSpPr>
        <p:spPr>
          <a:xfrm>
            <a:off x="365760" y="480589"/>
            <a:ext cx="9591040" cy="619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latin typeface="Aptos" panose="020B0004020202020204" pitchFamily="34" charset="0"/>
              </a:rPr>
              <a:t>ระบบผลงานทางวิชาการ</a:t>
            </a:r>
            <a:r>
              <a:rPr lang="en-US" sz="3600" b="1" dirty="0">
                <a:latin typeface="Aptos" panose="020B0004020202020204" pitchFamily="34" charset="0"/>
              </a:rPr>
              <a:t> – </a:t>
            </a:r>
            <a:r>
              <a:rPr lang="th-TH" sz="3600" b="1" dirty="0">
                <a:latin typeface="Aptos" panose="020B0004020202020204" pitchFamily="34" charset="0"/>
              </a:rPr>
              <a:t>บัณฑิตวิทยาลัย </a:t>
            </a:r>
            <a:r>
              <a:rPr lang="en-US" sz="3600" b="1" dirty="0">
                <a:latin typeface="Aptos" panose="020B0004020202020204" pitchFamily="34" charset="0"/>
              </a:rPr>
              <a:t>– </a:t>
            </a:r>
            <a:r>
              <a:rPr lang="th-TH" sz="3600" b="1" dirty="0">
                <a:latin typeface="Aptos" panose="020B0004020202020204" pitchFamily="34" charset="0"/>
              </a:rPr>
              <a:t>การเพิ่มข้อมูล</a:t>
            </a:r>
            <a:r>
              <a:rPr lang="en-US" sz="3600" b="1" dirty="0">
                <a:latin typeface="Aptos" panose="020B0004020202020204" pitchFamily="34" charset="0"/>
              </a:rPr>
              <a:t> (2) 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B56D75-2978-83C1-A4A4-5982D7FA8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350783"/>
            <a:ext cx="8979042" cy="4327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FCE638-BA9A-78C1-E7A4-87321EEB69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300"/>
          <a:stretch>
            <a:fillRect/>
          </a:stretch>
        </p:blipFill>
        <p:spPr>
          <a:xfrm>
            <a:off x="6887158" y="2103034"/>
            <a:ext cx="4915287" cy="4376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8207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272</Words>
  <Application>Microsoft Office PowerPoint</Application>
  <PresentationFormat>Widescreen</PresentationFormat>
  <Paragraphs>35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Pattanapan Klinhom</dc:creator>
  <cp:lastModifiedBy>Pattanapan Klinhom</cp:lastModifiedBy>
  <cp:revision>13</cp:revision>
  <dcterms:created xsi:type="dcterms:W3CDTF">2025-06-09T02:30:04Z</dcterms:created>
  <dcterms:modified xsi:type="dcterms:W3CDTF">2025-06-26T02:56:14Z</dcterms:modified>
</cp:coreProperties>
</file>